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5"/>
  </p:notesMasterIdLst>
  <p:handoutMasterIdLst>
    <p:handoutMasterId r:id="rId16"/>
  </p:handoutMasterIdLst>
  <p:sldIdLst>
    <p:sldId id="782" r:id="rId2"/>
    <p:sldId id="783" r:id="rId3"/>
    <p:sldId id="1288" r:id="rId4"/>
    <p:sldId id="1327" r:id="rId5"/>
    <p:sldId id="1353" r:id="rId6"/>
    <p:sldId id="1354" r:id="rId7"/>
    <p:sldId id="1359" r:id="rId8"/>
    <p:sldId id="1360" r:id="rId9"/>
    <p:sldId id="1363" r:id="rId10"/>
    <p:sldId id="1364" r:id="rId11"/>
    <p:sldId id="1315" r:id="rId12"/>
    <p:sldId id="1357" r:id="rId13"/>
    <p:sldId id="1358" r:id="rId14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984807"/>
    <a:srgbClr val="FFD0E4"/>
    <a:srgbClr val="AE7C65"/>
    <a:srgbClr val="F27712"/>
    <a:srgbClr val="FF9900"/>
    <a:srgbClr val="D0ECD8"/>
    <a:srgbClr val="D4EFFD"/>
    <a:srgbClr val="FF9999"/>
    <a:srgbClr val="A46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96921" autoAdjust="0"/>
  </p:normalViewPr>
  <p:slideViewPr>
    <p:cSldViewPr>
      <p:cViewPr varScale="1">
        <p:scale>
          <a:sx n="112" d="100"/>
          <a:sy n="112" d="100"/>
        </p:scale>
        <p:origin x="-1806" y="-90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5218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665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718801"/>
              </p:ext>
            </p:extLst>
          </p:nvPr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4-2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소수의 덧셈과 뺄셈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01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 도입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ata2.tsherpa.co.kr/tsherpa/MultiMedia/Flash/2020/curri/index.html?flashxmlnum=yein820&amp;classa=A8-C1-42-MM-MM-04-04-01-0-0-0-0&amp;classno=MM_42_04/suh_0402_03_0001/suh_0402_03_0001_101_1.htm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065819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2022.06.19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김예인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2022.06.29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3.0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2022.06.29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3.0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2022.06.30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4.0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2022.06.30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804579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567393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suh_p_0402_03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01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 도입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suh_p_0402_03_0001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71600" y="908720"/>
            <a:ext cx="5580620" cy="50629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latin typeface="+mn-ea"/>
                <a:ea typeface="+mn-ea"/>
              </a:rPr>
              <a:t>야영은 즐거워</a:t>
            </a:r>
            <a:r>
              <a:rPr lang="en-US" altLang="ko-KR" sz="1900" dirty="0">
                <a:latin typeface="+mn-ea"/>
                <a:ea typeface="+mn-ea"/>
              </a:rPr>
              <a:t>!</a:t>
            </a:r>
          </a:p>
          <a:p>
            <a:pPr algn="ctr"/>
            <a:endParaRPr lang="en-US" altLang="ko-KR" sz="1900" dirty="0">
              <a:latin typeface="+mn-ea"/>
              <a:ea typeface="+mn-ea"/>
            </a:endParaRPr>
          </a:p>
          <a:p>
            <a:pPr algn="ctr"/>
            <a:r>
              <a:rPr lang="ko-KR" altLang="en-US" sz="1900" dirty="0">
                <a:latin typeface="+mn-ea"/>
                <a:ea typeface="+mn-ea"/>
              </a:rPr>
              <a:t>부릉부릉</a:t>
            </a:r>
            <a:endParaRPr lang="en-US" altLang="ko-KR" sz="1900" dirty="0">
              <a:latin typeface="+mn-ea"/>
              <a:ea typeface="+mn-ea"/>
            </a:endParaRPr>
          </a:p>
          <a:p>
            <a:pPr algn="ctr"/>
            <a:r>
              <a:rPr lang="ko-KR" altLang="en-US" sz="1900" dirty="0">
                <a:latin typeface="+mn-ea"/>
                <a:ea typeface="+mn-ea"/>
              </a:rPr>
              <a:t>우리는 지금 야영장 가는 길</a:t>
            </a:r>
            <a:r>
              <a:rPr lang="en-US" altLang="ko-KR" sz="1900" dirty="0"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1900" dirty="0">
                <a:latin typeface="+mn-ea"/>
                <a:ea typeface="+mn-ea"/>
              </a:rPr>
              <a:t>텐트 치고 활활 모닥불도 피워야지</a:t>
            </a:r>
            <a:r>
              <a:rPr lang="en-US" altLang="ko-KR" sz="1900" dirty="0">
                <a:latin typeface="+mn-ea"/>
                <a:ea typeface="+mn-ea"/>
              </a:rPr>
              <a:t>.</a:t>
            </a:r>
          </a:p>
          <a:p>
            <a:pPr algn="ctr"/>
            <a:endParaRPr lang="en-US" altLang="ko-KR" sz="1900" dirty="0">
              <a:latin typeface="+mn-ea"/>
              <a:ea typeface="+mn-ea"/>
            </a:endParaRPr>
          </a:p>
          <a:p>
            <a:pPr algn="ctr"/>
            <a:r>
              <a:rPr lang="ko-KR" altLang="en-US" sz="1900" dirty="0">
                <a:latin typeface="+mn-ea"/>
                <a:ea typeface="+mn-ea"/>
              </a:rPr>
              <a:t>부릉부릉</a:t>
            </a:r>
            <a:endParaRPr lang="en-US" altLang="ko-KR" sz="1900" dirty="0">
              <a:latin typeface="+mn-ea"/>
              <a:ea typeface="+mn-ea"/>
            </a:endParaRPr>
          </a:p>
          <a:p>
            <a:pPr algn="ctr"/>
            <a:r>
              <a:rPr lang="ko-KR" altLang="en-US" sz="1900" dirty="0">
                <a:latin typeface="+mn-ea"/>
                <a:ea typeface="+mn-ea"/>
              </a:rPr>
              <a:t>남은 거리 </a:t>
            </a:r>
            <a:r>
              <a:rPr lang="en-US" altLang="ko-KR" sz="1900" dirty="0">
                <a:latin typeface="+mn-ea"/>
                <a:ea typeface="+mn-ea"/>
              </a:rPr>
              <a:t>1.9 km,</a:t>
            </a:r>
          </a:p>
          <a:p>
            <a:pPr algn="ctr"/>
            <a:r>
              <a:rPr lang="ko-KR" altLang="en-US" sz="1900" dirty="0">
                <a:latin typeface="+mn-ea"/>
                <a:ea typeface="+mn-ea"/>
              </a:rPr>
              <a:t>꽉 막혀서 바퀴 한 번 굴러가지 않네</a:t>
            </a:r>
            <a:r>
              <a:rPr lang="en-US" altLang="ko-KR" sz="1900" dirty="0">
                <a:latin typeface="+mn-ea"/>
                <a:ea typeface="+mn-ea"/>
              </a:rPr>
              <a:t>.</a:t>
            </a:r>
          </a:p>
          <a:p>
            <a:pPr algn="ctr"/>
            <a:endParaRPr lang="en-US" altLang="ko-KR" sz="1900" dirty="0">
              <a:latin typeface="+mn-ea"/>
              <a:ea typeface="+mn-ea"/>
            </a:endParaRPr>
          </a:p>
          <a:p>
            <a:pPr algn="ctr"/>
            <a:r>
              <a:rPr lang="ko-KR" altLang="en-US" sz="1900" dirty="0">
                <a:latin typeface="+mn-ea"/>
                <a:ea typeface="+mn-ea"/>
              </a:rPr>
              <a:t>부릉부릉</a:t>
            </a:r>
            <a:endParaRPr lang="en-US" altLang="ko-KR" sz="1900" dirty="0">
              <a:latin typeface="+mn-ea"/>
              <a:ea typeface="+mn-ea"/>
            </a:endParaRPr>
          </a:p>
          <a:p>
            <a:pPr algn="ctr"/>
            <a:r>
              <a:rPr lang="ko-KR" altLang="en-US" sz="1900" dirty="0">
                <a:latin typeface="+mn-ea"/>
                <a:ea typeface="+mn-ea"/>
              </a:rPr>
              <a:t>한숨 자고 일어나도</a:t>
            </a:r>
            <a:endParaRPr lang="en-US" altLang="ko-KR" sz="1900" dirty="0">
              <a:latin typeface="+mn-ea"/>
              <a:ea typeface="+mn-ea"/>
            </a:endParaRPr>
          </a:p>
          <a:p>
            <a:pPr algn="ctr"/>
            <a:r>
              <a:rPr lang="ko-KR" altLang="en-US" sz="1900" dirty="0">
                <a:latin typeface="+mn-ea"/>
                <a:ea typeface="+mn-ea"/>
              </a:rPr>
              <a:t>남은 거리 </a:t>
            </a:r>
            <a:r>
              <a:rPr lang="en-US" altLang="ko-KR" sz="1900" dirty="0">
                <a:latin typeface="+mn-ea"/>
                <a:ea typeface="+mn-ea"/>
              </a:rPr>
              <a:t>1.5 km.</a:t>
            </a:r>
          </a:p>
          <a:p>
            <a:pPr algn="ctr"/>
            <a:endParaRPr lang="en-US" altLang="ko-KR" sz="1900" dirty="0">
              <a:latin typeface="+mn-ea"/>
              <a:ea typeface="+mn-ea"/>
            </a:endParaRPr>
          </a:p>
          <a:p>
            <a:pPr algn="ctr"/>
            <a:r>
              <a:rPr lang="ko-KR" altLang="en-US" sz="1900" dirty="0">
                <a:latin typeface="+mn-ea"/>
                <a:ea typeface="+mn-ea"/>
              </a:rPr>
              <a:t>부릉부릉</a:t>
            </a:r>
            <a:endParaRPr lang="en-US" altLang="ko-KR" sz="1900" dirty="0">
              <a:latin typeface="+mn-ea"/>
              <a:ea typeface="+mn-ea"/>
            </a:endParaRPr>
          </a:p>
          <a:p>
            <a:pPr algn="ctr"/>
            <a:r>
              <a:rPr lang="ko-KR" altLang="en-US" sz="1900" dirty="0">
                <a:latin typeface="+mn-ea"/>
                <a:ea typeface="+mn-ea"/>
              </a:rPr>
              <a:t>가자</a:t>
            </a:r>
            <a:r>
              <a:rPr lang="en-US" altLang="ko-KR" sz="1900" dirty="0">
                <a:latin typeface="+mn-ea"/>
                <a:ea typeface="+mn-ea"/>
              </a:rPr>
              <a:t>! </a:t>
            </a:r>
            <a:r>
              <a:rPr lang="ko-KR" altLang="en-US" sz="1900" dirty="0">
                <a:latin typeface="+mn-ea"/>
                <a:ea typeface="+mn-ea"/>
              </a:rPr>
              <a:t>도로는 꽉 막혀도</a:t>
            </a:r>
            <a:endParaRPr lang="en-US" altLang="ko-KR" sz="1900" dirty="0">
              <a:latin typeface="+mn-ea"/>
              <a:ea typeface="+mn-ea"/>
            </a:endParaRPr>
          </a:p>
          <a:p>
            <a:pPr algn="ctr"/>
            <a:r>
              <a:rPr lang="ko-KR" altLang="en-US" sz="1900" dirty="0">
                <a:latin typeface="+mn-ea"/>
                <a:ea typeface="+mn-ea"/>
              </a:rPr>
              <a:t>마음은 이미 야영장</a:t>
            </a:r>
            <a:r>
              <a:rPr lang="en-US" altLang="ko-KR" sz="1900" dirty="0">
                <a:latin typeface="+mn-ea"/>
                <a:ea typeface="+mn-ea"/>
              </a:rPr>
              <a:t>.</a:t>
            </a:r>
          </a:p>
        </p:txBody>
      </p:sp>
      <p:sp>
        <p:nvSpPr>
          <p:cNvPr id="2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한 줄씩 나타나는 동시 텍스트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755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xmlns="" id="{D1F2EF17-3E72-5194-36F0-3131411AC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1222" y="2970358"/>
            <a:ext cx="316133" cy="32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단원 학습 목표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천재교과서 캐릭터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 또는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버튼을 각각 클릭하면 상단에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함께 음성이 나옴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87724" y="960983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단원 학습 목표</a:t>
            </a: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_x53994936" descr="EMB000019182ee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049" y="3362134"/>
            <a:ext cx="1181100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타원 30"/>
          <p:cNvSpPr/>
          <p:nvPr/>
        </p:nvSpPr>
        <p:spPr>
          <a:xfrm>
            <a:off x="3430105" y="309531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082" y="3056431"/>
            <a:ext cx="316133" cy="32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_x158395288" descr="EMB00002bac2d89">
            <a:extLst>
              <a:ext uri="{FF2B5EF4-FFF2-40B4-BE49-F238E27FC236}">
                <a16:creationId xmlns:a16="http://schemas.microsoft.com/office/drawing/2014/main" xmlns="" id="{AE437FEE-28B5-A16D-1C6A-FF5BF2FB5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289" y="3293077"/>
            <a:ext cx="1189038" cy="18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재클릭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사라지고 내레이션 멈춤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87724" y="960983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단원 학습 목표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3716694" y="1791184"/>
            <a:ext cx="2574707" cy="1173324"/>
          </a:xfrm>
          <a:prstGeom prst="wedgeRoundRectCallout">
            <a:avLst>
              <a:gd name="adj1" fmla="val 1364"/>
              <a:gd name="adj2" fmla="val 73940"/>
              <a:gd name="adj3" fmla="val 16667"/>
            </a:avLst>
          </a:prstGeom>
          <a:ln>
            <a:solidFill>
              <a:srgbClr val="FFD0E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소수의 덧셈과 뺄셈을 배울 것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같아요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27758" y="20857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>
            <a:spLocks noChangeArrowheads="1"/>
          </p:cNvSpPr>
          <p:nvPr/>
        </p:nvSpPr>
        <p:spPr bwMode="auto">
          <a:xfrm>
            <a:off x="7095334" y="3176972"/>
            <a:ext cx="1971702" cy="9002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맑은 고딕" pitchFamily="50" charset="-127"/>
                <a:ea typeface="맑은 고딕" pitchFamily="50" charset="-127"/>
              </a:rPr>
              <a:t>suh_p_0402_03_0001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_204_1_2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보니 캐릭터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여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소수의 덧셈과 뺄셈을 배울 것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같아요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92D76F3-A8A1-0085-8928-95A52F4CE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334" y="2150329"/>
            <a:ext cx="1971702" cy="74635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맑은 고딕" pitchFamily="50" charset="-127"/>
                <a:ea typeface="맑은 고딕" pitchFamily="50" charset="-127"/>
              </a:rPr>
              <a:t>suh_p_0402_03_0001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_204_1_1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켄 캐릭터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남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소수에 대해 배울 것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같아요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모서리가 둥근 사각형 설명선 18">
            <a:extLst>
              <a:ext uri="{FF2B5EF4-FFF2-40B4-BE49-F238E27FC236}">
                <a16:creationId xmlns:a16="http://schemas.microsoft.com/office/drawing/2014/main" xmlns="" id="{E9A876C8-A1A4-7B0E-65C0-DDA8A91DDD71}"/>
              </a:ext>
            </a:extLst>
          </p:cNvPr>
          <p:cNvSpPr/>
          <p:nvPr/>
        </p:nvSpPr>
        <p:spPr>
          <a:xfrm>
            <a:off x="876176" y="1791184"/>
            <a:ext cx="2574707" cy="1173324"/>
          </a:xfrm>
          <a:prstGeom prst="wedgeRoundRectCallout">
            <a:avLst>
              <a:gd name="adj1" fmla="val -7515"/>
              <a:gd name="adj2" fmla="val 71283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소수에 대해 배울 것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같아요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_x53994936" descr="EMB000019182e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049" y="3362134"/>
            <a:ext cx="1181100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158395288" descr="EMB00002bac2d89">
            <a:extLst>
              <a:ext uri="{FF2B5EF4-FFF2-40B4-BE49-F238E27FC236}">
                <a16:creationId xmlns:a16="http://schemas.microsoft.com/office/drawing/2014/main" xmlns="" id="{AE437FEE-28B5-A16D-1C6A-FF5BF2FB5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289" y="3293077"/>
            <a:ext cx="1189038" cy="18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541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939455" y="3008275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소수 두 </a:t>
            </a:r>
            <a:r>
              <a:rPr lang="ko-KR" altLang="en-US" sz="1900" b="1">
                <a:latin typeface="맑은 고딕" pitchFamily="50" charset="-127"/>
                <a:ea typeface="맑은 고딕" pitchFamily="50" charset="-127"/>
              </a:rPr>
              <a:t>자리 수를 알아볼까요</a:t>
            </a:r>
            <a:endParaRPr lang="en-US" altLang="ko-KR" sz="1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51" y="31668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xmlns="" id="{84DB41A1-1ECE-403B-99E5-79113C150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059" y="3737696"/>
            <a:ext cx="1070484" cy="354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xmlns="" id="{0AC71D46-7AB2-448F-90AF-CAB1CA253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68" y="3722487"/>
            <a:ext cx="1076398" cy="3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705EC26-53BC-4630-BFF2-0669D3A72D2B}"/>
              </a:ext>
            </a:extLst>
          </p:cNvPr>
          <p:cNvSpPr/>
          <p:nvPr/>
        </p:nvSpPr>
        <p:spPr>
          <a:xfrm>
            <a:off x="2281419" y="3717032"/>
            <a:ext cx="116730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00" b="1" dirty="0">
                <a:latin typeface="맑은 고딕" pitchFamily="50" charset="-127"/>
                <a:ea typeface="맑은 고딕" pitchFamily="50" charset="-127"/>
              </a:rPr>
              <a:t>52~55</a:t>
            </a: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9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4AFD3AF0-50B3-4DD8-961D-B95F8C1913DC}"/>
              </a:ext>
            </a:extLst>
          </p:cNvPr>
          <p:cNvSpPr/>
          <p:nvPr/>
        </p:nvSpPr>
        <p:spPr>
          <a:xfrm>
            <a:off x="4871846" y="3722487"/>
            <a:ext cx="116730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00" b="1" dirty="0">
                <a:latin typeface="맑은 고딕" pitchFamily="50" charset="-127"/>
                <a:ea typeface="맑은 고딕" pitchFamily="50" charset="-127"/>
              </a:rPr>
              <a:t>36~37</a:t>
            </a: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58277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086593"/>
              </p:ext>
            </p:extLst>
          </p:nvPr>
        </p:nvGraphicFramePr>
        <p:xfrm>
          <a:off x="179388" y="654012"/>
          <a:ext cx="8774172" cy="3169792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291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퀴즈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suh_p_0402_03_0001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야영은 즐거워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50~51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suh_p_0402_03_0001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이야기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 이야기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 속 상황 살펴보기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50~51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suh_p_0402_03_0001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동시 살펴보기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50~51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suh_p_0402_03_0001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활동＋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무엇을 배울까요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suh_p_0402_03_0001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suh_p_0402_03_0001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D69D240-69BD-929D-4793-08F4CC756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11" y="924780"/>
            <a:ext cx="6873657" cy="44844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7823983-1E8C-812A-A8A4-A162794E3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19" y="4671820"/>
            <a:ext cx="6607007" cy="1529488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그대로 활용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https://cdata2.tsherpa.co.kr/tsherpa/MultiMedia/Flash/2020/curri/index.html?flashxmlnum=yein820&amp;classa=A8-C1-42-MM-MM-04-04-01-0-0-0-0&amp;classno=MM_42_04/suh_0402_03_0001/suh_0402_03_0001_101_1.html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079612" y="19528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96484" y="5281766"/>
            <a:ext cx="5668304" cy="379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996484" y="5749800"/>
            <a:ext cx="3904107" cy="269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21"/>
          <p:cNvSpPr>
            <a:spLocks noChangeArrowheads="1"/>
          </p:cNvSpPr>
          <p:nvPr/>
        </p:nvSpPr>
        <p:spPr bwMode="auto">
          <a:xfrm>
            <a:off x="11584109" y="5329469"/>
            <a:ext cx="7474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40px  </a:t>
            </a:r>
          </a:p>
        </p:txBody>
      </p:sp>
      <p:sp>
        <p:nvSpPr>
          <p:cNvPr id="19" name="직사각형 21"/>
          <p:cNvSpPr>
            <a:spLocks noChangeArrowheads="1"/>
          </p:cNvSpPr>
          <p:nvPr/>
        </p:nvSpPr>
        <p:spPr bwMode="auto">
          <a:xfrm>
            <a:off x="9756576" y="5801198"/>
            <a:ext cx="7474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35px 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735796" y="1448780"/>
            <a:ext cx="1188132" cy="367588"/>
          </a:xfrm>
          <a:prstGeom prst="rect">
            <a:avLst/>
          </a:prstGeom>
          <a:solidFill>
            <a:srgbClr val="FFC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altLang="ko-KR" dirty="0" smtClean="0">
                <a:solidFill>
                  <a:schemeClr val="tx1"/>
                </a:solidFill>
                <a:latin typeface="맑은 고딕" pitchFamily="50" charset="-127"/>
                <a:sym typeface="Wingdings" panose="05000000000000000000" pitchFamily="2" charset="2"/>
              </a:rPr>
              <a:t>40px, </a:t>
            </a:r>
            <a:r>
              <a:rPr kumimoji="0" lang="ko-KR" altLang="en-US" dirty="0" smtClean="0">
                <a:solidFill>
                  <a:schemeClr val="tx1"/>
                </a:solidFill>
                <a:latin typeface="맑은 고딕" pitchFamily="50" charset="-127"/>
                <a:sym typeface="Wingdings" panose="05000000000000000000" pitchFamily="2" charset="2"/>
              </a:rPr>
              <a:t>검정</a:t>
            </a:r>
            <a:endParaRPr kumimoji="0" lang="ko-KR" altLang="en-US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CBB26C-97B6-240C-1C91-466346A5D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" y="841033"/>
            <a:ext cx="6953402" cy="4712924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473893"/>
              </p:ext>
            </p:extLst>
          </p:nvPr>
        </p:nvGraphicFramePr>
        <p:xfrm>
          <a:off x="120453" y="6165304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mm_42_3_00_01_01_ani.mp4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8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3_001_2015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\app\resource\contents\lesson03\ops\lesson03\video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77532" y="850622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40505" y="2461273"/>
            <a:ext cx="3334004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rgbClr val="9848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야영은 </a:t>
            </a:r>
            <a:r>
              <a:rPr lang="ko-KR" altLang="en-US" sz="3600" b="1" dirty="0" smtClean="0">
                <a:solidFill>
                  <a:srgbClr val="E46C0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즐거워</a:t>
            </a:r>
            <a:endParaRPr lang="ko-KR" altLang="en-US" sz="3600" b="1" dirty="0">
              <a:solidFill>
                <a:srgbClr val="E46C0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408581" y="3523391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 rot="5400000">
            <a:off x="3518520" y="3631403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일상생활 속에서 소수를 언제 사용할까요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9042" y="1007440"/>
            <a:ext cx="65529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소수의 덧셈과 뺄셈은 언제 필요할까요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46" name="타원 45"/>
          <p:cNvSpPr/>
          <p:nvPr/>
        </p:nvSpPr>
        <p:spPr>
          <a:xfrm>
            <a:off x="5053916" y="120619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229817" y="1191562"/>
            <a:ext cx="1728228" cy="313547"/>
            <a:chOff x="623133" y="5445224"/>
            <a:chExt cx="1728228" cy="313547"/>
          </a:xfrm>
        </p:grpSpPr>
        <p:grpSp>
          <p:nvGrpSpPr>
            <p:cNvPr id="35" name="그룹 34"/>
            <p:cNvGrpSpPr/>
            <p:nvPr/>
          </p:nvGrpSpPr>
          <p:grpSpPr>
            <a:xfrm>
              <a:off x="623133" y="5445224"/>
              <a:ext cx="620721" cy="313547"/>
              <a:chOff x="2349675" y="4210757"/>
              <a:chExt cx="620721" cy="313547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8" name="TextBox 57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180727" y="5445224"/>
              <a:ext cx="620721" cy="313547"/>
              <a:chOff x="2349675" y="4210757"/>
              <a:chExt cx="620721" cy="313547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6" name="TextBox 55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1730640" y="5445224"/>
              <a:ext cx="620721" cy="313547"/>
              <a:chOff x="2349675" y="4210757"/>
              <a:chExt cx="620721" cy="313547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4" name="TextBox 53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</p:grpSp>
      <p:sp>
        <p:nvSpPr>
          <p:cNvPr id="61" name="직사각형 60"/>
          <p:cNvSpPr/>
          <p:nvPr/>
        </p:nvSpPr>
        <p:spPr bwMode="auto">
          <a:xfrm>
            <a:off x="3916115" y="2235398"/>
            <a:ext cx="2974460" cy="64739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키나 몸무게를 잴 때 사용합니다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910" y="2518517"/>
            <a:ext cx="360000" cy="35500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E16EDFCF-DA8D-F7D7-346B-DB2E77CC06CA}"/>
              </a:ext>
            </a:extLst>
          </p:cNvPr>
          <p:cNvSpPr/>
          <p:nvPr/>
        </p:nvSpPr>
        <p:spPr bwMode="auto">
          <a:xfrm>
            <a:off x="3916115" y="2843791"/>
            <a:ext cx="2974460" cy="126915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시장에서 물건을 살 때 물건의 들이나 무게가 소수로 쓰여 있는 것을 본 적이 있습니다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F11C1216-FE88-7C01-1D00-299F299E1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910" y="3757944"/>
            <a:ext cx="360000" cy="3550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1" y="1514934"/>
            <a:ext cx="3650396" cy="4074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3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341" y="5339417"/>
            <a:ext cx="257366" cy="253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타원 48"/>
          <p:cNvSpPr/>
          <p:nvPr/>
        </p:nvSpPr>
        <p:spPr>
          <a:xfrm>
            <a:off x="3745943" y="531265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E16EDFCF-DA8D-F7D7-346B-DB2E77CC06CA}"/>
              </a:ext>
            </a:extLst>
          </p:cNvPr>
          <p:cNvSpPr/>
          <p:nvPr/>
        </p:nvSpPr>
        <p:spPr bwMode="auto">
          <a:xfrm>
            <a:off x="3916115" y="4157976"/>
            <a:ext cx="2974460" cy="91415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가족과 놀러 가는 길에 표지판에서 거리가 소수로 표현된 것을 본 적이 있습니다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F11C1216-FE88-7C01-1D00-299F299E1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017" y="4890219"/>
            <a:ext cx="360000" cy="355000"/>
          </a:xfrm>
          <a:prstGeom prst="rect">
            <a:avLst/>
          </a:prstGeom>
        </p:spPr>
      </p:pic>
      <p:graphicFrame>
        <p:nvGraphicFramePr>
          <p:cNvPr id="5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76408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SA423-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도비라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내 텍스트 새로 써주세요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교과서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\050077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초등수학교과서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4-2-3\Links</a:t>
                      </a:r>
                      <a:endParaRPr kumimoji="0"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906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7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4" y="703002"/>
            <a:ext cx="6899828" cy="510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723" y="692696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31231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SA423-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도비라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내 텍스트 새로 써주세요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교과서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\050077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초등수학교과서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4-2-3\Links</a:t>
                      </a:r>
                      <a:endParaRPr kumimoji="0"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3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그림에서 소수가 쓰이는 상황을 찾아보세요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233846" y="1191562"/>
            <a:ext cx="1728228" cy="313547"/>
            <a:chOff x="623133" y="5445224"/>
            <a:chExt cx="1728228" cy="313547"/>
          </a:xfrm>
        </p:grpSpPr>
        <p:grpSp>
          <p:nvGrpSpPr>
            <p:cNvPr id="35" name="그룹 34"/>
            <p:cNvGrpSpPr/>
            <p:nvPr/>
          </p:nvGrpSpPr>
          <p:grpSpPr>
            <a:xfrm>
              <a:off x="623133" y="5445224"/>
              <a:ext cx="620721" cy="313547"/>
              <a:chOff x="2349675" y="4210757"/>
              <a:chExt cx="620721" cy="313547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8" name="TextBox 57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180727" y="5445224"/>
              <a:ext cx="620721" cy="313547"/>
              <a:chOff x="2349675" y="4210757"/>
              <a:chExt cx="620721" cy="313547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6" name="TextBox 55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1730640" y="5445224"/>
              <a:ext cx="620721" cy="313547"/>
              <a:chOff x="2349675" y="4210757"/>
              <a:chExt cx="620721" cy="313547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4" name="TextBox 53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</p:grpSp>
      <p:sp>
        <p:nvSpPr>
          <p:cNvPr id="61" name="직사각형 60"/>
          <p:cNvSpPr/>
          <p:nvPr/>
        </p:nvSpPr>
        <p:spPr bwMode="auto">
          <a:xfrm>
            <a:off x="3916115" y="2299705"/>
            <a:ext cx="2974460" cy="59649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화장실까지의 거리를 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소수로 나타낼 수 있습니다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743" y="2711089"/>
            <a:ext cx="360000" cy="3550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A11DDEF0-666F-EE6A-E6EF-E91467F5A752}"/>
              </a:ext>
            </a:extLst>
          </p:cNvPr>
          <p:cNvSpPr/>
          <p:nvPr/>
        </p:nvSpPr>
        <p:spPr bwMode="auto">
          <a:xfrm>
            <a:off x="3916115" y="3828612"/>
            <a:ext cx="2974460" cy="59649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사과의 무게를 소수로 나타낼 수 있습니다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8ED8B962-012A-1F56-63F5-44005547A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743" y="4239996"/>
            <a:ext cx="360000" cy="355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806EE186-0387-92A7-F7B5-CFEF233C271A}"/>
              </a:ext>
            </a:extLst>
          </p:cNvPr>
          <p:cNvSpPr txBox="1"/>
          <p:nvPr/>
        </p:nvSpPr>
        <p:spPr>
          <a:xfrm>
            <a:off x="389042" y="1007440"/>
            <a:ext cx="65529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소수의 덧셈과 뺄셈은 언제 필요할까요</a:t>
            </a:r>
            <a:r>
              <a:rPr lang="en-US" altLang="ko-KR" sz="1900" spc="-15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1" y="1514934"/>
            <a:ext cx="3650396" cy="4074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3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341" y="5339417"/>
            <a:ext cx="257366" cy="253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A11DDEF0-666F-EE6A-E6EF-E91467F5A752}"/>
              </a:ext>
            </a:extLst>
          </p:cNvPr>
          <p:cNvSpPr/>
          <p:nvPr/>
        </p:nvSpPr>
        <p:spPr bwMode="auto">
          <a:xfrm>
            <a:off x="3916115" y="3066089"/>
            <a:ext cx="2974460" cy="59649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연의 연결된 실의 길이를 소수로 나타낼 수 있습니다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8ED8B962-012A-1F56-63F5-44005547A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743" y="3477473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4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182072" y="1202129"/>
            <a:ext cx="1728228" cy="313547"/>
            <a:chOff x="623133" y="5445224"/>
            <a:chExt cx="1728228" cy="313547"/>
          </a:xfrm>
        </p:grpSpPr>
        <p:grpSp>
          <p:nvGrpSpPr>
            <p:cNvPr id="35" name="그룹 34"/>
            <p:cNvGrpSpPr/>
            <p:nvPr/>
          </p:nvGrpSpPr>
          <p:grpSpPr>
            <a:xfrm>
              <a:off x="623133" y="5445224"/>
              <a:ext cx="620721" cy="313547"/>
              <a:chOff x="2349675" y="4210757"/>
              <a:chExt cx="620721" cy="313547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8" name="TextBox 57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180727" y="5445224"/>
              <a:ext cx="620721" cy="313547"/>
              <a:chOff x="2349675" y="4210757"/>
              <a:chExt cx="620721" cy="313547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6" name="TextBox 55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1730640" y="5445224"/>
              <a:ext cx="620721" cy="313547"/>
              <a:chOff x="2349675" y="4210757"/>
              <a:chExt cx="620721" cy="313547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4" name="TextBox 53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</p:grpSp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6390E87C-9B64-33AC-DB8B-CB17D69CD5A9}"/>
              </a:ext>
            </a:extLst>
          </p:cNvPr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>
            <a:extLst>
              <a:ext uri="{FF2B5EF4-FFF2-40B4-BE49-F238E27FC236}">
                <a16:creationId xmlns:a16="http://schemas.microsoft.com/office/drawing/2014/main" xmlns="" id="{A22E09AB-7AF7-667A-9298-97D3F6B51C9C}"/>
              </a:ext>
            </a:extLst>
          </p:cNvPr>
          <p:cNvSpPr txBox="1"/>
          <p:nvPr/>
        </p:nvSpPr>
        <p:spPr>
          <a:xfrm>
            <a:off x="3860711" y="1592796"/>
            <a:ext cx="3097334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나의 여가 생활을 생각해 보고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 상황 속에서 소수를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활용한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경험을 이야기해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xmlns="" id="{46CA4702-C055-A123-F95A-D312E567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B6F79D0F-891C-363E-A30F-024205E02B1A}"/>
              </a:ext>
            </a:extLst>
          </p:cNvPr>
          <p:cNvSpPr/>
          <p:nvPr/>
        </p:nvSpPr>
        <p:spPr bwMode="auto">
          <a:xfrm>
            <a:off x="3916115" y="2618387"/>
            <a:ext cx="2974460" cy="210675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수영장에 가면 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구역에 따라 물의 높이가 </a:t>
            </a:r>
            <a:r>
              <a:rPr lang="en-US" altLang="ko-KR" sz="1900" b="1" spc="-150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1.0 m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900" b="1" spc="-150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1.2 m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900" b="1" spc="-150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1.5 m 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등과 같이 다릅니다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처음 수영을 배울 때에는  </a:t>
            </a:r>
            <a:r>
              <a:rPr lang="en-US" altLang="ko-KR" sz="1900" b="1" spc="-150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1.0 m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에서 배웠는데 이제는 </a:t>
            </a:r>
            <a:r>
              <a:rPr lang="en-US" altLang="ko-KR" sz="1900" b="1" spc="-150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1.5 m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에서도 수영을 잘할 수 있습니다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xmlns="" id="{318953E8-EB46-2DDE-ED3F-15C33F565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268" y="4547644"/>
            <a:ext cx="360000" cy="3550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53A7E94-8CD1-E0E4-D6DD-0CD57C5BB84C}"/>
              </a:ext>
            </a:extLst>
          </p:cNvPr>
          <p:cNvSpPr txBox="1"/>
          <p:nvPr/>
        </p:nvSpPr>
        <p:spPr>
          <a:xfrm>
            <a:off x="389042" y="1007440"/>
            <a:ext cx="65529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소수의 덧셈과 뺄셈은 언제 필요할까요</a:t>
            </a:r>
            <a:r>
              <a:rPr lang="en-US" altLang="ko-KR" sz="1900" spc="-15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1" y="1514934"/>
            <a:ext cx="3650396" cy="4074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341" y="5339417"/>
            <a:ext cx="257366" cy="253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0856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0" y="1489832"/>
            <a:ext cx="6919508" cy="377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동시를 읽어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" y="5265204"/>
            <a:ext cx="6945183" cy="28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타원 53"/>
          <p:cNvSpPr/>
          <p:nvPr/>
        </p:nvSpPr>
        <p:spPr>
          <a:xfrm>
            <a:off x="6550154" y="545991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2745" y="4844479"/>
            <a:ext cx="6653947" cy="384721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latin typeface="+mn-ea"/>
                <a:ea typeface="+mn-ea"/>
              </a:rPr>
              <a:t>야영은 즐거워</a:t>
            </a:r>
            <a:r>
              <a:rPr lang="en-US" altLang="ko-KR" sz="1900" dirty="0">
                <a:latin typeface="+mn-ea"/>
                <a:ea typeface="+mn-ea"/>
              </a:rPr>
              <a:t>!</a:t>
            </a:r>
          </a:p>
        </p:txBody>
      </p:sp>
      <p:graphicFrame>
        <p:nvGraphicFramePr>
          <p:cNvPr id="3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408004"/>
              </p:ext>
            </p:extLst>
          </p:nvPr>
        </p:nvGraphicFramePr>
        <p:xfrm>
          <a:off x="7144485" y="5605963"/>
          <a:ext cx="2108035" cy="919381"/>
        </p:xfrm>
        <a:graphic>
          <a:graphicData uri="http://schemas.openxmlformats.org/drawingml/2006/table">
            <a:tbl>
              <a:tblPr/>
              <a:tblGrid>
                <a:gridCol w="2704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375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193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SA423-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도비라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교과서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\050077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초등수학교과서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4-2-3\Links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273996"/>
              </p:ext>
            </p:extLst>
          </p:nvPr>
        </p:nvGraphicFramePr>
        <p:xfrm>
          <a:off x="7144485" y="4365104"/>
          <a:ext cx="2108035" cy="1066800"/>
        </p:xfrm>
        <a:graphic>
          <a:graphicData uri="http://schemas.openxmlformats.org/drawingml/2006/table">
            <a:tbl>
              <a:tblPr/>
              <a:tblGrid>
                <a:gridCol w="2704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375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8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음성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audio_01.mp3 ~ audio_13.mp3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3_001_2015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\app\resource\contents\lesson03\ops\lesson03\audio\mm_42_3_00_02_01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4" name="타원 23"/>
          <p:cNvSpPr/>
          <p:nvPr/>
        </p:nvSpPr>
        <p:spPr>
          <a:xfrm>
            <a:off x="2271897" y="48958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동시 음성에 맞춰서 해당 글씨가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 줄씩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나타나는 텍스트는 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하단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재생바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재생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동시 음성 재생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기능 관련 참고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3_001_2015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\app\resource\contents\lesson03\ops\lesson03\mm_42_3_00_02_01.html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suh_p_0402_03_0001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647786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42032</TotalTime>
  <Words>790</Words>
  <Application>Microsoft Office PowerPoint</Application>
  <PresentationFormat>화면 슬라이드 쇼(4:3)</PresentationFormat>
  <Paragraphs>280</Paragraphs>
  <Slides>13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DB400SDA</cp:lastModifiedBy>
  <cp:revision>7246</cp:revision>
  <dcterms:created xsi:type="dcterms:W3CDTF">2008-07-15T12:19:11Z</dcterms:created>
  <dcterms:modified xsi:type="dcterms:W3CDTF">2022-06-30T01:09:59Z</dcterms:modified>
</cp:coreProperties>
</file>